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17"/>
  </p:notesMasterIdLst>
  <p:handoutMasterIdLst>
    <p:handoutMasterId r:id="rId18"/>
  </p:handoutMasterIdLst>
  <p:sldIdLst>
    <p:sldId id="317" r:id="rId3"/>
    <p:sldId id="318" r:id="rId4"/>
    <p:sldId id="361" r:id="rId5"/>
    <p:sldId id="359" r:id="rId6"/>
    <p:sldId id="360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17"/>
            <p14:sldId id="318"/>
            <p14:sldId id="361"/>
            <p14:sldId id="359"/>
            <p14:sldId id="360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960A"/>
    <a:srgbClr val="00B0F0"/>
    <a:srgbClr val="D9D9D9"/>
    <a:srgbClr val="6AB5D9"/>
    <a:srgbClr val="222268"/>
    <a:srgbClr val="0A3250"/>
    <a:srgbClr val="CBE5F9"/>
    <a:srgbClr val="9E1BC7"/>
    <a:srgbClr val="D02D1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 autoAdjust="0"/>
    <p:restoredTop sz="96395" autoAdjust="0"/>
  </p:normalViewPr>
  <p:slideViewPr>
    <p:cSldViewPr>
      <p:cViewPr varScale="1">
        <p:scale>
          <a:sx n="106" d="100"/>
          <a:sy n="106" d="100"/>
        </p:scale>
        <p:origin x="924" y="120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13/11/2025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jpg"/><Relationship Id="rId7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jpg"/><Relationship Id="rId7" Type="http://schemas.openxmlformats.org/officeDocument/2006/relationships/image" Target="../media/image2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5.png"/><Relationship Id="rId4" Type="http://schemas.openxmlformats.org/officeDocument/2006/relationships/image" Target="../media/image14.jp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jpg"/><Relationship Id="rId7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22.jp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Semestre 6 / TD et TP</a:t>
            </a:r>
            <a:endParaRPr lang="fr-FR" dirty="0"/>
          </a:p>
          <a:p>
            <a:endParaRPr lang="fr-FR" sz="2000" dirty="0"/>
          </a:p>
          <a:p>
            <a:r>
              <a:rPr lang="fr-FR" sz="1600" dirty="0"/>
              <a:t>Julien VILLEMEJANE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3" y="1387219"/>
            <a:ext cx="3748471" cy="2498981"/>
          </a:xfrm>
          <a:prstGeom prst="rect">
            <a:avLst/>
          </a:prstGeom>
        </p:spPr>
      </p:pic>
      <p:pic>
        <p:nvPicPr>
          <p:cNvPr id="10" name="Image 9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AA9BAFF-BB9E-9D2A-C1AD-5D996C495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3060700" cy="12573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134CA7E-E2EE-FBBF-0830-17297AC7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3" y="4005064"/>
            <a:ext cx="2375707" cy="195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60A5B-CE17-7172-B301-3A874AFB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11BF71-9829-803E-04EC-28B4F9569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Modalités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4556CF-917A-71DC-35E4-D3AD2AA664B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5CF15CD-7405-1280-B38F-E708010B8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44617E0-F8C4-19E1-F9E1-0B48C3B44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780088-E38D-B7E2-7D97-691316CB0A9A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7A4A293B-CBA3-5123-E25A-6CEF2B0F30CA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5 séances de TD</a:t>
            </a:r>
          </a:p>
        </p:txBody>
      </p:sp>
      <p:sp>
        <p:nvSpPr>
          <p:cNvPr id="11" name="Flèche : pentagone 10">
            <a:extLst>
              <a:ext uri="{FF2B5EF4-FFF2-40B4-BE49-F238E27FC236}">
                <a16:creationId xmlns:a16="http://schemas.microsoft.com/office/drawing/2014/main" id="{EB432079-4FA3-8ADF-4944-C436FBDC9823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28B164-FAA8-5B4F-B5D4-6514F420127C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F6D27A8-6238-CB36-57C6-846006262CFA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D6CFF0A-6650-F111-6C9D-94A96282B8DC}"/>
              </a:ext>
            </a:extLst>
          </p:cNvPr>
          <p:cNvSpPr txBox="1"/>
          <p:nvPr/>
        </p:nvSpPr>
        <p:spPr>
          <a:xfrm>
            <a:off x="907225" y="2632626"/>
            <a:ext cx="68834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Module d’enseignement s’inscrivant dans le </a:t>
            </a:r>
            <a:br>
              <a:rPr lang="fr-FR" dirty="0"/>
            </a:br>
            <a:r>
              <a:rPr lang="fr-FR" sz="2400" b="1" dirty="0">
                <a:solidFill>
                  <a:srgbClr val="002060"/>
                </a:solidFill>
              </a:rPr>
              <a:t>déploiement de l’approche par compétences </a:t>
            </a:r>
            <a:endParaRPr lang="fr-FR" dirty="0">
              <a:solidFill>
                <a:srgbClr val="002060"/>
              </a:solidFill>
            </a:endParaRPr>
          </a:p>
          <a:p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901E493-4180-1566-C1E0-FABD97456C7E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4EE0A1CD-6820-5F5D-F127-4DD5F45B5C7B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00591BE1-4A5F-D335-7CFD-1C01D5257EC4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1B36B4A1-CBCF-9702-BB0F-A279D574C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98E5BB83-F504-6A4A-89E7-4B4D155C3838}"/>
              </a:ext>
            </a:extLst>
          </p:cNvPr>
          <p:cNvSpPr txBox="1"/>
          <p:nvPr/>
        </p:nvSpPr>
        <p:spPr>
          <a:xfrm>
            <a:off x="1650983" y="6441736"/>
            <a:ext cx="3741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https://tinyurl.com/APC-IOGS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8AB0C6A-8997-082C-C74E-7CB47D590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463" y="4175244"/>
            <a:ext cx="1893645" cy="189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051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F1A6A-6483-D95D-9883-3EFE36009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F6763D-4DF8-C0E0-BFC6-02B8A438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Modalités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C95AB3-CFC2-50C8-4C37-61AA97F6C6FB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477ACE5-B7D5-98DA-D3BC-D6F909624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5469BE2-7C5A-C432-1360-FE4BF5543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980A65-F322-4497-148F-0B0488231B5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D372F6B-C04A-AD71-BE76-8D1584F980FF}"/>
              </a:ext>
            </a:extLst>
          </p:cNvPr>
          <p:cNvSpPr txBox="1"/>
          <p:nvPr/>
        </p:nvSpPr>
        <p:spPr>
          <a:xfrm>
            <a:off x="907225" y="1583471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Travail en séance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07619E6-ABF2-F0D4-E402-F5B2D0008B78}"/>
              </a:ext>
            </a:extLst>
          </p:cNvPr>
          <p:cNvSpPr txBox="1"/>
          <p:nvPr/>
        </p:nvSpPr>
        <p:spPr>
          <a:xfrm>
            <a:off x="4658248" y="1582783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Livrables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AB4850-A02D-0C55-7C96-A884412E47DF}"/>
              </a:ext>
            </a:extLst>
          </p:cNvPr>
          <p:cNvSpPr txBox="1"/>
          <p:nvPr/>
        </p:nvSpPr>
        <p:spPr>
          <a:xfrm>
            <a:off x="8409272" y="1582783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Validation UE</a:t>
            </a:r>
            <a:endParaRPr lang="fr-FR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FBA6783-5E28-3AA5-CB48-6DF9E18EE219}"/>
              </a:ext>
            </a:extLst>
          </p:cNvPr>
          <p:cNvCxnSpPr/>
          <p:nvPr/>
        </p:nvCxnSpPr>
        <p:spPr>
          <a:xfrm>
            <a:off x="4132447" y="1582783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2FFE62A-832D-F3A9-0489-E9A7C1C3421E}"/>
              </a:ext>
            </a:extLst>
          </p:cNvPr>
          <p:cNvCxnSpPr/>
          <p:nvPr/>
        </p:nvCxnSpPr>
        <p:spPr>
          <a:xfrm>
            <a:off x="8067576" y="1582783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F1D5B4C6-2AED-4091-894C-5696A23A3C8C}"/>
              </a:ext>
            </a:extLst>
          </p:cNvPr>
          <p:cNvSpPr txBox="1"/>
          <p:nvPr/>
        </p:nvSpPr>
        <p:spPr>
          <a:xfrm>
            <a:off x="8335480" y="2720672"/>
            <a:ext cx="33588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Être </a:t>
            </a:r>
            <a:r>
              <a:rPr lang="fr-FR" sz="2000" b="1" dirty="0" err="1"/>
              <a:t>présent·es</a:t>
            </a:r>
            <a:r>
              <a:rPr lang="fr-FR" sz="2000" b="1" dirty="0"/>
              <a:t> et </a:t>
            </a:r>
            <a:r>
              <a:rPr lang="fr-FR" sz="2000" b="1" dirty="0" err="1"/>
              <a:t>actif·ves</a:t>
            </a:r>
            <a:r>
              <a:rPr lang="fr-FR" sz="2000" b="1" dirty="0"/>
              <a:t> </a:t>
            </a:r>
            <a:br>
              <a:rPr lang="fr-FR" sz="2000" dirty="0"/>
            </a:br>
            <a:r>
              <a:rPr lang="fr-FR" sz="1600" dirty="0"/>
              <a:t>à toutes les séances </a:t>
            </a:r>
            <a:br>
              <a:rPr lang="fr-FR" sz="1600" dirty="0"/>
            </a:br>
            <a:r>
              <a:rPr lang="fr-FR" sz="1600" dirty="0"/>
              <a:t>de TD et de TP</a:t>
            </a: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Fournir l’ensemble des livrables</a:t>
            </a:r>
            <a:endParaRPr lang="fr-FR" sz="20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F229AA9-E9C4-958D-B079-45A4BFD23483}"/>
              </a:ext>
            </a:extLst>
          </p:cNvPr>
          <p:cNvSpPr txBox="1"/>
          <p:nvPr/>
        </p:nvSpPr>
        <p:spPr>
          <a:xfrm>
            <a:off x="4236659" y="2181658"/>
            <a:ext cx="335881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Test individuel </a:t>
            </a:r>
            <a:r>
              <a:rPr lang="fr-FR" sz="2000" dirty="0"/>
              <a:t>(environ 2h) sur les systèmes embarqués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DISC </a:t>
            </a:r>
            <a:br>
              <a:rPr lang="fr-FR" sz="2000" b="1" dirty="0"/>
            </a:br>
            <a:r>
              <a:rPr lang="fr-FR" sz="2000" dirty="0"/>
              <a:t>Document Individuel de Suivi de Compétences</a:t>
            </a:r>
          </a:p>
          <a:p>
            <a:pPr marL="742950" lvl="1" indent="-285750">
              <a:buFont typeface="Arial" panose="020B0604020202020204" pitchFamily="34" charset="0"/>
              <a:buChar char="►"/>
            </a:pPr>
            <a:r>
              <a:rPr lang="fr-FR" sz="1600" b="1" i="1" dirty="0"/>
              <a:t>Diaporama commenté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20BB552-4E2B-6538-1AD4-912E230D864E}"/>
              </a:ext>
            </a:extLst>
          </p:cNvPr>
          <p:cNvSpPr txBox="1"/>
          <p:nvPr/>
        </p:nvSpPr>
        <p:spPr>
          <a:xfrm>
            <a:off x="4987446" y="5053673"/>
            <a:ext cx="2608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fr-FR" sz="1800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Valider</a:t>
            </a:r>
            <a:r>
              <a:rPr lang="fr-FR" sz="1800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 une solution technologique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1FBC4C9-DDB8-8A86-7220-1D53A0EB0C92}"/>
              </a:ext>
            </a:extLst>
          </p:cNvPr>
          <p:cNvSpPr txBox="1"/>
          <p:nvPr/>
        </p:nvSpPr>
        <p:spPr>
          <a:xfrm>
            <a:off x="5004331" y="5706528"/>
            <a:ext cx="2707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Travailler en équipe </a:t>
            </a:r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CA65441-6975-B285-A99F-5FF416E93659}"/>
              </a:ext>
            </a:extLst>
          </p:cNvPr>
          <p:cNvSpPr txBox="1"/>
          <p:nvPr/>
        </p:nvSpPr>
        <p:spPr>
          <a:xfrm>
            <a:off x="423918" y="2189678"/>
            <a:ext cx="335881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b="1" dirty="0"/>
              <a:t>Suivre les sujets de TP/mini-projets</a:t>
            </a:r>
          </a:p>
          <a:p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dirty="0"/>
              <a:t>Utiliser une </a:t>
            </a:r>
            <a:r>
              <a:rPr lang="fr-FR" b="1" dirty="0"/>
              <a:t>plateforme de travail collaboratif </a:t>
            </a:r>
            <a:r>
              <a:rPr lang="fr-FR" dirty="0"/>
              <a:t>(Notion, Teams…)</a:t>
            </a:r>
          </a:p>
          <a:p>
            <a:pPr marL="800100" lvl="1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1600" dirty="0"/>
              <a:t>Compte-rendu / Résultats</a:t>
            </a:r>
          </a:p>
          <a:p>
            <a:pPr marL="800100" lvl="1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1600" dirty="0"/>
              <a:t>Suivi du travail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b="1" dirty="0"/>
              <a:t>Documenter les tests réalisés </a:t>
            </a:r>
            <a:r>
              <a:rPr lang="fr-FR" dirty="0"/>
              <a:t>pour valider les fonctionnalités mise en œuvre 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38F0716-C656-A793-0099-0ABC2E03B1FD}"/>
              </a:ext>
            </a:extLst>
          </p:cNvPr>
          <p:cNvSpPr/>
          <p:nvPr/>
        </p:nvSpPr>
        <p:spPr>
          <a:xfrm>
            <a:off x="3512555" y="4967441"/>
            <a:ext cx="136752" cy="1416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B5C3009-3C30-4276-D8B1-22A89B470753}"/>
              </a:ext>
            </a:extLst>
          </p:cNvPr>
          <p:cNvSpPr/>
          <p:nvPr/>
        </p:nvSpPr>
        <p:spPr>
          <a:xfrm>
            <a:off x="3494971" y="4137574"/>
            <a:ext cx="136752" cy="1416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BF04E107-A438-7A51-0039-61A7A80C4AE4}"/>
              </a:ext>
            </a:extLst>
          </p:cNvPr>
          <p:cNvCxnSpPr>
            <a:cxnSpLocks/>
            <a:stCxn id="23" idx="6"/>
            <a:endCxn id="25" idx="0"/>
          </p:cNvCxnSpPr>
          <p:nvPr/>
        </p:nvCxnSpPr>
        <p:spPr>
          <a:xfrm>
            <a:off x="3631723" y="4208393"/>
            <a:ext cx="860434" cy="1079433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E8713AF1-A9D7-8A8E-E55B-22F396CB451B}"/>
              </a:ext>
            </a:extLst>
          </p:cNvPr>
          <p:cNvSpPr/>
          <p:nvPr/>
        </p:nvSpPr>
        <p:spPr>
          <a:xfrm>
            <a:off x="4052243" y="5287826"/>
            <a:ext cx="879827" cy="78803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DISC</a:t>
            </a:r>
          </a:p>
        </p:txBody>
      </p:sp>
      <p:cxnSp>
        <p:nvCxnSpPr>
          <p:cNvPr id="26" name="Connecteur : en arc 25">
            <a:extLst>
              <a:ext uri="{FF2B5EF4-FFF2-40B4-BE49-F238E27FC236}">
                <a16:creationId xmlns:a16="http://schemas.microsoft.com/office/drawing/2014/main" id="{D2C48334-1D34-301D-99C9-025B668837CA}"/>
              </a:ext>
            </a:extLst>
          </p:cNvPr>
          <p:cNvCxnSpPr>
            <a:cxnSpLocks/>
            <a:stCxn id="22" idx="6"/>
            <a:endCxn id="25" idx="1"/>
          </p:cNvCxnSpPr>
          <p:nvPr/>
        </p:nvCxnSpPr>
        <p:spPr>
          <a:xfrm>
            <a:off x="3649307" y="5038260"/>
            <a:ext cx="531784" cy="364971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 : en arc 32">
            <a:extLst>
              <a:ext uri="{FF2B5EF4-FFF2-40B4-BE49-F238E27FC236}">
                <a16:creationId xmlns:a16="http://schemas.microsoft.com/office/drawing/2014/main" id="{1D9F3762-0F75-3AAF-5EBB-ED9D7C843FE5}"/>
              </a:ext>
            </a:extLst>
          </p:cNvPr>
          <p:cNvCxnSpPr>
            <a:cxnSpLocks/>
            <a:stCxn id="25" idx="5"/>
            <a:endCxn id="34" idx="4"/>
          </p:cNvCxnSpPr>
          <p:nvPr/>
        </p:nvCxnSpPr>
        <p:spPr>
          <a:xfrm rot="5400000" flipH="1" flipV="1">
            <a:off x="6067506" y="3580046"/>
            <a:ext cx="1116123" cy="3644693"/>
          </a:xfrm>
          <a:prstGeom prst="curvedConnector3">
            <a:avLst>
              <a:gd name="adj1" fmla="val -30821"/>
            </a:avLst>
          </a:prstGeom>
          <a:ln w="381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>
            <a:extLst>
              <a:ext uri="{FF2B5EF4-FFF2-40B4-BE49-F238E27FC236}">
                <a16:creationId xmlns:a16="http://schemas.microsoft.com/office/drawing/2014/main" id="{C77CDE9D-D333-3EB3-A372-C7367889D116}"/>
              </a:ext>
            </a:extLst>
          </p:cNvPr>
          <p:cNvSpPr/>
          <p:nvPr/>
        </p:nvSpPr>
        <p:spPr>
          <a:xfrm>
            <a:off x="8294427" y="4543125"/>
            <a:ext cx="306975" cy="3012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143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D81AA-BCD9-C3FB-38FC-5B1B651AF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03FCF8-A44F-BB2A-335D-F1388639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DISC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769239-E460-DB8C-A9DA-ECB39EACE7F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3E1BD84-915F-ED30-4E95-09AF874D1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529ED5E-F424-0672-E2E7-009A61B65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EB3E30-DCF1-868F-77C4-A8D8097644B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271D10C-481B-9F20-78E4-8AB0B96A7D26}"/>
              </a:ext>
            </a:extLst>
          </p:cNvPr>
          <p:cNvSpPr txBox="1"/>
          <p:nvPr/>
        </p:nvSpPr>
        <p:spPr>
          <a:xfrm>
            <a:off x="771212" y="1789834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DISC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8AE1C7-1C49-2055-7B9D-A95A0E2617B5}"/>
              </a:ext>
            </a:extLst>
          </p:cNvPr>
          <p:cNvSpPr txBox="1"/>
          <p:nvPr/>
        </p:nvSpPr>
        <p:spPr>
          <a:xfrm>
            <a:off x="8409271" y="2687192"/>
            <a:ext cx="28755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Séance de présentation </a:t>
            </a:r>
            <a:r>
              <a:rPr lang="fr-FR" sz="1800" i="1" dirty="0">
                <a:solidFill>
                  <a:srgbClr val="002060"/>
                </a:solidFill>
              </a:rPr>
              <a:t>(TD)</a:t>
            </a:r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10BD825-0A32-A600-D45B-905C2C372239}"/>
              </a:ext>
            </a:extLst>
          </p:cNvPr>
          <p:cNvCxnSpPr/>
          <p:nvPr/>
        </p:nvCxnSpPr>
        <p:spPr>
          <a:xfrm>
            <a:off x="4132447" y="1582783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FE40988-3CA0-318D-8B05-4C3156747250}"/>
              </a:ext>
            </a:extLst>
          </p:cNvPr>
          <p:cNvCxnSpPr>
            <a:cxnSpLocks/>
          </p:cNvCxnSpPr>
          <p:nvPr/>
        </p:nvCxnSpPr>
        <p:spPr>
          <a:xfrm>
            <a:off x="8067574" y="2541069"/>
            <a:ext cx="0" cy="347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6F9BB726-E764-7114-DC7A-B2BE0D3D39BD}"/>
              </a:ext>
            </a:extLst>
          </p:cNvPr>
          <p:cNvSpPr txBox="1"/>
          <p:nvPr/>
        </p:nvSpPr>
        <p:spPr>
          <a:xfrm>
            <a:off x="8335479" y="3825081"/>
            <a:ext cx="33588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Présentation d’une ébauche de votre DISC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291D530-637A-C389-D000-B48732850ED6}"/>
              </a:ext>
            </a:extLst>
          </p:cNvPr>
          <p:cNvSpPr txBox="1"/>
          <p:nvPr/>
        </p:nvSpPr>
        <p:spPr>
          <a:xfrm>
            <a:off x="423917" y="2690192"/>
            <a:ext cx="351491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B0F0"/>
                </a:solidFill>
              </a:rPr>
              <a:t>Document Individuel de </a:t>
            </a:r>
            <a:br>
              <a:rPr lang="fr-FR" b="1" dirty="0">
                <a:solidFill>
                  <a:srgbClr val="00B0F0"/>
                </a:solidFill>
              </a:rPr>
            </a:br>
            <a:r>
              <a:rPr lang="fr-FR" b="1" dirty="0">
                <a:solidFill>
                  <a:srgbClr val="00B0F0"/>
                </a:solidFill>
              </a:rPr>
              <a:t>Suivi des Compétences</a:t>
            </a:r>
          </a:p>
          <a:p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Revendiquer </a:t>
            </a:r>
            <a:r>
              <a:rPr lang="fr-FR" sz="2000" b="1" dirty="0"/>
              <a:t>un niveau de compétences</a:t>
            </a:r>
          </a:p>
          <a:p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Accumuler des preuves </a:t>
            </a:r>
            <a:r>
              <a:rPr lang="fr-FR" dirty="0"/>
              <a:t>(liens vers les preuves)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F033CB43-6784-6756-059C-47DC7766A06E}"/>
              </a:ext>
            </a:extLst>
          </p:cNvPr>
          <p:cNvSpPr/>
          <p:nvPr/>
        </p:nvSpPr>
        <p:spPr>
          <a:xfrm>
            <a:off x="565530" y="1529506"/>
            <a:ext cx="916598" cy="93754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DISC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C8FB99D0-AD0D-2DBE-4096-A37E2D357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833" y="1552924"/>
            <a:ext cx="905002" cy="890712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32922E0-36FF-C61F-7569-E5DF277E4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96" y="5255149"/>
            <a:ext cx="2758735" cy="487231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29EC95E-2E94-4023-F77C-3A2F8A6D86C0}"/>
              </a:ext>
            </a:extLst>
          </p:cNvPr>
          <p:cNvSpPr txBox="1"/>
          <p:nvPr/>
        </p:nvSpPr>
        <p:spPr>
          <a:xfrm>
            <a:off x="325451" y="6357742"/>
            <a:ext cx="3741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https://tinyurl.com/APC-IOGS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BA0BC49-C5C2-6983-66FF-742BBCC66476}"/>
              </a:ext>
            </a:extLst>
          </p:cNvPr>
          <p:cNvCxnSpPr>
            <a:cxnSpLocks/>
          </p:cNvCxnSpPr>
          <p:nvPr/>
        </p:nvCxnSpPr>
        <p:spPr>
          <a:xfrm>
            <a:off x="4524295" y="6073540"/>
            <a:ext cx="7169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BA19B5BB-C313-6C1C-91A2-85504B4A5E66}"/>
              </a:ext>
            </a:extLst>
          </p:cNvPr>
          <p:cNvSpPr txBox="1"/>
          <p:nvPr/>
        </p:nvSpPr>
        <p:spPr>
          <a:xfrm>
            <a:off x="4462537" y="6245577"/>
            <a:ext cx="4754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Version finale sur </a:t>
            </a:r>
            <a:r>
              <a:rPr lang="fr-FR" b="1" dirty="0" err="1">
                <a:solidFill>
                  <a:srgbClr val="002060"/>
                </a:solidFill>
              </a:rPr>
              <a:t>eCampus</a:t>
            </a:r>
            <a:r>
              <a:rPr lang="fr-FR" b="1" dirty="0">
                <a:solidFill>
                  <a:srgbClr val="002060"/>
                </a:solidFill>
              </a:rPr>
              <a:t> / Individuel !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5CD68DC-4832-BC69-2F7F-DD26ED19EA40}"/>
              </a:ext>
            </a:extLst>
          </p:cNvPr>
          <p:cNvSpPr txBox="1"/>
          <p:nvPr/>
        </p:nvSpPr>
        <p:spPr>
          <a:xfrm>
            <a:off x="9547079" y="6199411"/>
            <a:ext cx="23194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26 mai 2026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05BA4AF-73EA-FB23-DCA5-33EA39B3EA9E}"/>
              </a:ext>
            </a:extLst>
          </p:cNvPr>
          <p:cNvSpPr txBox="1"/>
          <p:nvPr/>
        </p:nvSpPr>
        <p:spPr>
          <a:xfrm>
            <a:off x="4524295" y="1619074"/>
            <a:ext cx="64966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Format : Diaporama commenté</a:t>
            </a:r>
          </a:p>
          <a:p>
            <a:r>
              <a:rPr lang="fr-FR" sz="2400" b="1" dirty="0">
                <a:solidFill>
                  <a:srgbClr val="002060"/>
                </a:solidFill>
              </a:rPr>
              <a:t>  	</a:t>
            </a:r>
            <a:r>
              <a:rPr lang="fr-FR" dirty="0">
                <a:solidFill>
                  <a:srgbClr val="002060"/>
                </a:solidFill>
              </a:rPr>
              <a:t>+ lieu de stockage de l’ensemble des preuves </a:t>
            </a:r>
            <a:endParaRPr lang="fr-FR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887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53875-D5A4-E661-A8AF-AC67EF189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9D46E-9459-7DC8-75BF-4798A36D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Compétence C4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AF5FEE-7A54-F171-A6F9-06207541FFC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603C1CA-91AF-3A81-44B5-C5B91A88B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171D6A1A-F99C-5F41-D027-1C60B8DC5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E39D01-4FAB-CFC9-4388-26A2C241979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785DFA5-F8F7-5EBE-B6C4-18D3AE6AE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62287-5575-2791-3B98-5407E49265E6}"/>
              </a:ext>
            </a:extLst>
          </p:cNvPr>
          <p:cNvSpPr/>
          <p:nvPr/>
        </p:nvSpPr>
        <p:spPr>
          <a:xfrm>
            <a:off x="942673" y="4757151"/>
            <a:ext cx="1343375" cy="7673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0841A635-4171-237D-90FF-18FA9CB96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02891"/>
              </p:ext>
            </p:extLst>
          </p:nvPr>
        </p:nvGraphicFramePr>
        <p:xfrm>
          <a:off x="5782802" y="3033341"/>
          <a:ext cx="5850970" cy="2804856"/>
        </p:xfrm>
        <a:graphic>
          <a:graphicData uri="http://schemas.openxmlformats.org/drawingml/2006/table">
            <a:tbl>
              <a:tblPr/>
              <a:tblGrid>
                <a:gridCol w="5850970">
                  <a:extLst>
                    <a:ext uri="{9D8B030D-6E8A-4147-A177-3AD203B41FA5}">
                      <a16:colId xmlns:a16="http://schemas.microsoft.com/office/drawing/2014/main" val="188740511"/>
                    </a:ext>
                  </a:extLst>
                </a:gridCol>
              </a:tblGrid>
              <a:tr h="347613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établir les grandes lignes d'un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protocole de test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323476"/>
                  </a:ext>
                </a:extLst>
              </a:tr>
              <a:tr h="347613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réaliser un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test sommaire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d'une partie des fonctionnalités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795463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mesurer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des grandeurs caractéristiques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des performances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54564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rédiger une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analyse partielle et préliminaire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des résultats des tests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758082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rédiger une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brève auto-analyse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 la conformité aux besoins 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216239"/>
                  </a:ext>
                </a:extLst>
              </a:tr>
            </a:tbl>
          </a:graphicData>
        </a:graphic>
      </p:graphicFrame>
      <p:sp>
        <p:nvSpPr>
          <p:cNvPr id="17" name="ZoneTexte 16">
            <a:extLst>
              <a:ext uri="{FF2B5EF4-FFF2-40B4-BE49-F238E27FC236}">
                <a16:creationId xmlns:a16="http://schemas.microsoft.com/office/drawing/2014/main" id="{C275FE51-C7BB-1678-272E-35A1C47E931E}"/>
              </a:ext>
            </a:extLst>
          </p:cNvPr>
          <p:cNvSpPr txBox="1"/>
          <p:nvPr/>
        </p:nvSpPr>
        <p:spPr>
          <a:xfrm>
            <a:off x="907225" y="1583471"/>
            <a:ext cx="71106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fr-FR" sz="2400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Valider</a:t>
            </a:r>
            <a:r>
              <a:rPr lang="fr-FR" sz="2400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 une solution technologique </a:t>
            </a:r>
          </a:p>
          <a:p>
            <a:pPr rtl="0" fontAlgn="ctr"/>
            <a:r>
              <a:rPr lang="fr-FR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intégrant des fonctionnalités optiques/photoniques</a:t>
            </a:r>
            <a:endParaRPr lang="fr-FR" sz="2800" b="0" dirty="0">
              <a:solidFill>
                <a:srgbClr val="0A3260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642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C338C-0D80-C42B-17B4-5BE02A7B4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3C6079-F38C-33BB-885B-12BBB743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Compétence C7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DDD1A8-5614-01AC-57D6-DF3BB48190D9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4EB8BE96-82D2-8E8E-AAA4-DAF9F5C82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4C7B8E4E-4A9E-4B88-4EDA-AD747D9F4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0ED5A7-E69E-8DA7-3565-2F021BF22EC3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9D61D98-2BAD-950B-437C-E36D41074E09}"/>
              </a:ext>
            </a:extLst>
          </p:cNvPr>
          <p:cNvSpPr txBox="1"/>
          <p:nvPr/>
        </p:nvSpPr>
        <p:spPr>
          <a:xfrm>
            <a:off x="907225" y="1583471"/>
            <a:ext cx="8727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Travailler en équipe </a:t>
            </a:r>
            <a:r>
              <a:rPr lang="fr-FR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dans le cadre de projets de recherche, de </a:t>
            </a:r>
            <a:r>
              <a:rPr lang="fr-FR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développement</a:t>
            </a:r>
            <a:r>
              <a:rPr lang="fr-FR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, de production, de stratégie industrielle ou d'innovation </a:t>
            </a:r>
            <a:r>
              <a:rPr lang="fr-FR" b="1" dirty="0">
                <a:solidFill>
                  <a:srgbClr val="002060"/>
                </a:solidFill>
              </a:rPr>
              <a:t> 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B3E7BE-776E-3C51-468E-492DF1A5E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CDAAE340-3B47-0550-898B-49E7092FE5F2}"/>
              </a:ext>
            </a:extLst>
          </p:cNvPr>
          <p:cNvGraphicFramePr>
            <a:graphicFrameLocks noGrp="1"/>
          </p:cNvGraphicFramePr>
          <p:nvPr/>
        </p:nvGraphicFramePr>
        <p:xfrm>
          <a:off x="5765533" y="3079384"/>
          <a:ext cx="5637348" cy="3373503"/>
        </p:xfrm>
        <a:graphic>
          <a:graphicData uri="http://schemas.openxmlformats.org/drawingml/2006/table">
            <a:tbl>
              <a:tblPr/>
              <a:tblGrid>
                <a:gridCol w="5637348">
                  <a:extLst>
                    <a:ext uri="{9D8B030D-6E8A-4147-A177-3AD203B41FA5}">
                      <a16:colId xmlns:a16="http://schemas.microsoft.com/office/drawing/2014/main" val="2938331419"/>
                    </a:ext>
                  </a:extLst>
                </a:gridCol>
              </a:tblGrid>
              <a:tr h="913203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établir une liste des savoir-faire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personnels (déjà acquis ou à acquérir) utiles à un projet collectif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171437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paramétrer la structure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d'organisation du travail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d'équipe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335062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prendre en main les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outils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pour la mettre en </a:t>
                      </a:r>
                      <a:r>
                        <a:rPr lang="fr-FR" sz="1600" b="0" dirty="0" err="1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oeuvre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rapidement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063238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participer à la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rédaction collective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 </a:t>
                      </a:r>
                      <a:r>
                        <a:rPr lang="fr-FR" sz="1600" b="0" dirty="0" err="1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compte-rendus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ou de rapports internes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721763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solliciter des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personnes ressources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 façon pertinente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21640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28990AF4-1CD9-EEB4-A6D7-75287AEA220B}"/>
              </a:ext>
            </a:extLst>
          </p:cNvPr>
          <p:cNvSpPr/>
          <p:nvPr/>
        </p:nvSpPr>
        <p:spPr>
          <a:xfrm>
            <a:off x="933498" y="5678943"/>
            <a:ext cx="1343375" cy="7673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909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F0AF424-FAAC-C197-E2C6-BA53FAD3B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4" name="Image 13" descr="Une image contenant jouet, roue, circuit">
            <a:extLst>
              <a:ext uri="{FF2B5EF4-FFF2-40B4-BE49-F238E27FC236}">
                <a16:creationId xmlns:a16="http://schemas.microsoft.com/office/drawing/2014/main" id="{96011E03-A833-9F5F-5E5D-D3A65A09B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25" y="4201004"/>
            <a:ext cx="3907663" cy="198436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2A576BF-0837-59DA-E701-D6A473387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376" y="3524505"/>
            <a:ext cx="1352998" cy="135299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68195E3-C391-E091-D50F-6440A2DE6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04" y="1584487"/>
            <a:ext cx="2761298" cy="258517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A6C449B-B13A-9379-C81B-C6FF9F9AD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547" y="4877503"/>
            <a:ext cx="4118621" cy="175860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74E3AF2-5EFC-E50E-A240-C6803C022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37" y="4257520"/>
            <a:ext cx="2337262" cy="22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3F4E3A38-D526-41E8-FC0F-AE5153D998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795" y="4740532"/>
            <a:ext cx="1608178" cy="1883664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DE1FF99C-230A-C498-296F-8FAED88A6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67" y="1904999"/>
            <a:ext cx="216750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AE00635-E640-53F1-4611-4FFA1B0DF4B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4DFA7B0-AE13-2556-0BBB-20F970F3A4BD}"/>
              </a:ext>
            </a:extLst>
          </p:cNvPr>
          <p:cNvSpPr txBox="1"/>
          <p:nvPr/>
        </p:nvSpPr>
        <p:spPr>
          <a:xfrm>
            <a:off x="375547" y="6550223"/>
            <a:ext cx="4649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10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3014657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EC3A7-EB2C-B056-2FDC-FDDDB57E7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4AA805-C1DF-A4C9-D5BB-7CE4CD64C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F82412-44D6-090E-0197-325D80A342D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491FDFC5-A9A4-4E08-1B14-055C8DB17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47BFCA5-C2BC-FF29-97C7-DB86CA13F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83E40A4-CEFD-17E5-7546-266DED8E7B3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48036C8-1F07-FB9D-C2D1-DFBC18060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3535" y="5428648"/>
            <a:ext cx="2626711" cy="11215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7B100E3-3BC7-033F-CBB5-3C8036AE2250}"/>
              </a:ext>
            </a:extLst>
          </p:cNvPr>
          <p:cNvSpPr txBox="1"/>
          <p:nvPr/>
        </p:nvSpPr>
        <p:spPr>
          <a:xfrm>
            <a:off x="7902341" y="6545642"/>
            <a:ext cx="4159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9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C36D81F-3FF7-BC83-DA8A-40235D11E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991" y="3726259"/>
            <a:ext cx="1130633" cy="1130633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7BAFCE4-1DC2-9E00-9324-2735BAFAA59F}"/>
              </a:ext>
            </a:extLst>
          </p:cNvPr>
          <p:cNvCxnSpPr/>
          <p:nvPr/>
        </p:nvCxnSpPr>
        <p:spPr>
          <a:xfrm>
            <a:off x="6076750" y="1591292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Une image contenant capture d’écran, diagramme, Tracé, silhouette&#10;&#10;Description générée automatiquement">
            <a:extLst>
              <a:ext uri="{FF2B5EF4-FFF2-40B4-BE49-F238E27FC236}">
                <a16:creationId xmlns:a16="http://schemas.microsoft.com/office/drawing/2014/main" id="{6945B942-C282-EF77-5549-9BF45BBF6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07" y="4856892"/>
            <a:ext cx="1939590" cy="1668278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265A734-50B1-D178-2E22-0C5DA36997CB}"/>
              </a:ext>
            </a:extLst>
          </p:cNvPr>
          <p:cNvSpPr/>
          <p:nvPr/>
        </p:nvSpPr>
        <p:spPr>
          <a:xfrm>
            <a:off x="6252460" y="1669315"/>
            <a:ext cx="5124599" cy="186529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Comment </a:t>
            </a:r>
            <a:r>
              <a:rPr lang="fr-FR" sz="2000" b="1" dirty="0"/>
              <a:t>acquérir une image </a:t>
            </a:r>
            <a:r>
              <a:rPr lang="fr-FR" sz="2000" dirty="0"/>
              <a:t>numérique exploitable ?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Comment </a:t>
            </a:r>
            <a:r>
              <a:rPr lang="fr-FR" sz="2000" b="1" dirty="0"/>
              <a:t>préparer une image </a:t>
            </a:r>
            <a:r>
              <a:rPr lang="fr-FR" sz="2000" dirty="0"/>
              <a:t>numérique pour un traitement ?</a:t>
            </a:r>
            <a:endParaRPr lang="fr-FR" sz="2800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2BCA464-7D9D-3129-D646-9C9E60F793E1}"/>
              </a:ext>
            </a:extLst>
          </p:cNvPr>
          <p:cNvSpPr/>
          <p:nvPr/>
        </p:nvSpPr>
        <p:spPr>
          <a:xfrm>
            <a:off x="814941" y="1676936"/>
            <a:ext cx="5124599" cy="186529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Comment </a:t>
            </a:r>
            <a:r>
              <a:rPr lang="fr-FR" sz="2000" b="1" dirty="0"/>
              <a:t>contrôler / piloter un système </a:t>
            </a:r>
            <a:r>
              <a:rPr lang="fr-FR" sz="2000" dirty="0"/>
              <a:t>pour :</a:t>
            </a:r>
          </a:p>
          <a:p>
            <a:pPr marL="342900" indent="-342900" algn="ctr">
              <a:buFontTx/>
              <a:buChar char="-"/>
            </a:pPr>
            <a:r>
              <a:rPr lang="fr-FR" sz="2000" dirty="0"/>
              <a:t>Le rendre autonome ?</a:t>
            </a:r>
          </a:p>
          <a:p>
            <a:pPr marL="342900" indent="-342900" algn="ctr">
              <a:buFontTx/>
              <a:buChar char="-"/>
            </a:pPr>
            <a:r>
              <a:rPr lang="fr-FR" sz="2000" dirty="0"/>
              <a:t>Acquérir des données ?</a:t>
            </a:r>
            <a:endParaRPr lang="fr-FR" sz="2800" dirty="0"/>
          </a:p>
        </p:txBody>
      </p:sp>
      <p:pic>
        <p:nvPicPr>
          <p:cNvPr id="13" name="Image 12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C39DFDB5-E02D-467B-789A-FAD5FFC4AE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31" y="4512186"/>
            <a:ext cx="1799338" cy="1428675"/>
          </a:xfrm>
          <a:prstGeom prst="rect">
            <a:avLst/>
          </a:prstGeom>
        </p:spPr>
      </p:pic>
      <p:pic>
        <p:nvPicPr>
          <p:cNvPr id="22" name="Image 21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F488E8F3-2D4F-63BE-403D-8620633DE0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33" y="5349743"/>
            <a:ext cx="2031480" cy="1175427"/>
          </a:xfrm>
          <a:prstGeom prst="rect">
            <a:avLst/>
          </a:prstGeom>
        </p:spPr>
      </p:pic>
      <p:pic>
        <p:nvPicPr>
          <p:cNvPr id="23" name="Image 22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13A38401-7EBD-C1CD-B3F7-34EDC37FEC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236" y="3623924"/>
            <a:ext cx="2226240" cy="1487596"/>
          </a:xfrm>
          <a:prstGeom prst="rect">
            <a:avLst/>
          </a:prstGeom>
        </p:spPr>
      </p:pic>
      <p:pic>
        <p:nvPicPr>
          <p:cNvPr id="27" name="Image 26" descr="Une image contenant texte, capture d’écran, Post-it, Rectangle&#10;&#10;Le contenu généré par l’IA peut être incorrect.">
            <a:extLst>
              <a:ext uri="{FF2B5EF4-FFF2-40B4-BE49-F238E27FC236}">
                <a16:creationId xmlns:a16="http://schemas.microsoft.com/office/drawing/2014/main" id="{F52EC44A-5817-F959-22E6-B5564FE47B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721" y="3653010"/>
            <a:ext cx="3322525" cy="14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9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Modalités et déroulement du module</a:t>
            </a:r>
            <a:endParaRPr lang="fr-FR" dirty="0"/>
          </a:p>
          <a:p>
            <a:endParaRPr lang="fr-FR" sz="2000" dirty="0"/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F39537-C4EF-EB4A-CF6A-A860440D86E3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B84B51-2511-1AA1-8DF5-712332F65841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753C948-D48E-BA0A-6060-65B8A6599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3060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8947E-CF0B-BAFC-441D-E166FAEF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D982B5-588A-ACD1-90DD-5DA68547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Déroulement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B0318-645A-4346-80D5-23643D4D7FE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2E479AE-228A-956D-63CA-05A2DEB08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51034A8-7737-D612-F1D9-170920A8C5F9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7359990-92ED-6D9A-3F54-433DDA6A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C1B3B-7559-5351-5998-3E5C33CD98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Flèche : pentagone 13">
            <a:extLst>
              <a:ext uri="{FF2B5EF4-FFF2-40B4-BE49-F238E27FC236}">
                <a16:creationId xmlns:a16="http://schemas.microsoft.com/office/drawing/2014/main" id="{4D1730A6-B3FC-F723-9107-BF73A9AA9148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5 séances de TD</a:t>
            </a:r>
          </a:p>
        </p:txBody>
      </p:sp>
      <p:sp>
        <p:nvSpPr>
          <p:cNvPr id="15" name="Flèche : pentagone 14">
            <a:extLst>
              <a:ext uri="{FF2B5EF4-FFF2-40B4-BE49-F238E27FC236}">
                <a16:creationId xmlns:a16="http://schemas.microsoft.com/office/drawing/2014/main" id="{186287E7-2211-65AD-63BA-C92DC5671E87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D0333E-EE45-B575-4F9E-5AC3B265986A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3963DE5-1B61-2399-2727-F583E11EDA3D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1AF7DCD-C2BE-5B7F-C102-85CAA1523EAA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A036F48-8558-20AA-3369-F0860CF897E1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9C35D37-6A15-7AF1-7055-9A2743B6E28D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A27C806-01A9-5478-EDF7-5FF0A223AC7D}"/>
              </a:ext>
            </a:extLst>
          </p:cNvPr>
          <p:cNvSpPr/>
          <p:nvPr/>
        </p:nvSpPr>
        <p:spPr>
          <a:xfrm>
            <a:off x="1437588" y="4552608"/>
            <a:ext cx="4501954" cy="152093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 </a:t>
            </a:r>
            <a:r>
              <a:rPr lang="fr-FR" b="1" dirty="0"/>
              <a:t>acquérir une image </a:t>
            </a:r>
            <a:r>
              <a:rPr lang="fr-FR" dirty="0"/>
              <a:t>numérique exploitable ?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Comment </a:t>
            </a:r>
            <a:r>
              <a:rPr lang="fr-FR" b="1" dirty="0"/>
              <a:t>préparer une image </a:t>
            </a:r>
            <a:r>
              <a:rPr lang="fr-FR" dirty="0"/>
              <a:t>numérique pour un traitement ?</a:t>
            </a:r>
            <a:endParaRPr lang="fr-FR" sz="2400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1D2EEB7B-A9D1-1A70-4ACC-6F7AE6638F5A}"/>
              </a:ext>
            </a:extLst>
          </p:cNvPr>
          <p:cNvSpPr/>
          <p:nvPr/>
        </p:nvSpPr>
        <p:spPr>
          <a:xfrm>
            <a:off x="1434166" y="3039725"/>
            <a:ext cx="4505376" cy="11923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 </a:t>
            </a:r>
            <a:r>
              <a:rPr lang="fr-FR" b="1" dirty="0"/>
              <a:t>contrôler / piloter un système </a:t>
            </a:r>
            <a:r>
              <a:rPr lang="fr-FR" dirty="0"/>
              <a:t>pour :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Le rendre autonome ?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Acquérir des données ?</a:t>
            </a:r>
            <a:endParaRPr lang="fr-FR" sz="2400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F7A459C-DD3D-F6EA-2E3A-E473C8C08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069" y="4564783"/>
            <a:ext cx="1352998" cy="1352998"/>
          </a:xfrm>
          <a:prstGeom prst="rect">
            <a:avLst/>
          </a:prstGeom>
        </p:spPr>
      </p:pic>
      <p:pic>
        <p:nvPicPr>
          <p:cNvPr id="24" name="Image 23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20642861-697C-6E1F-FF1F-5DE896213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87" y="3114130"/>
            <a:ext cx="1352999" cy="107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6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995D6-3297-049A-3C71-81049031F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D57851-5969-C4C5-7231-ECC24834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Déroulement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466FF2-BDBC-6A66-7425-F5CF780F7BD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BB269E4A-D4D1-389C-E866-F985F5A6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9F158FE-DEE2-AC3A-ECF2-BCD93AE0A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8C65F4-524A-4F7D-3EBC-CDFE86AA8A06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CDBBA09E-6C0A-07DD-F929-7BD39E1B0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20" y="2376109"/>
            <a:ext cx="1799338" cy="1428675"/>
          </a:xfrm>
          <a:prstGeom prst="rect">
            <a:avLst/>
          </a:prstGeom>
        </p:spPr>
      </p:pic>
      <p:pic>
        <p:nvPicPr>
          <p:cNvPr id="9" name="Image 8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15C8BBF9-F208-0C54-DF0F-1295E362B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03" y="5060616"/>
            <a:ext cx="2031480" cy="1175427"/>
          </a:xfrm>
          <a:prstGeom prst="rect">
            <a:avLst/>
          </a:prstGeom>
        </p:spPr>
      </p:pic>
      <p:pic>
        <p:nvPicPr>
          <p:cNvPr id="10" name="Image 9" descr="Une image contenant texte, roue, capture d’écran, Pièce auto&#10;&#10;Description générée automatiquement">
            <a:extLst>
              <a:ext uri="{FF2B5EF4-FFF2-40B4-BE49-F238E27FC236}">
                <a16:creationId xmlns:a16="http://schemas.microsoft.com/office/drawing/2014/main" id="{4038C072-29E2-495B-9AA2-375881131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528" y="3459538"/>
            <a:ext cx="2079096" cy="1487754"/>
          </a:xfrm>
          <a:prstGeom prst="rect">
            <a:avLst/>
          </a:prstGeom>
        </p:spPr>
      </p:pic>
      <p:pic>
        <p:nvPicPr>
          <p:cNvPr id="11" name="Image 10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6553FE9B-C203-A8B9-68EB-8384BE140B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70" y="3444497"/>
            <a:ext cx="2165574" cy="1443716"/>
          </a:xfrm>
          <a:prstGeom prst="rect">
            <a:avLst/>
          </a:prstGeom>
        </p:spPr>
      </p:pic>
      <p:pic>
        <p:nvPicPr>
          <p:cNvPr id="13" name="Image 12" descr="Une image contenant Caractère coloré, violet, Dessin d’enfant&#10;&#10;Description générée automatiquement">
            <a:extLst>
              <a:ext uri="{FF2B5EF4-FFF2-40B4-BE49-F238E27FC236}">
                <a16:creationId xmlns:a16="http://schemas.microsoft.com/office/drawing/2014/main" id="{F1F82EDA-359C-7563-35F8-10467B0BDF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10" y="5668523"/>
            <a:ext cx="2430785" cy="937548"/>
          </a:xfrm>
          <a:prstGeom prst="rect">
            <a:avLst/>
          </a:prstGeom>
        </p:spPr>
      </p:pic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59856523-80BA-D1EB-075F-18E4331D8796}"/>
              </a:ext>
            </a:extLst>
          </p:cNvPr>
          <p:cNvSpPr/>
          <p:nvPr/>
        </p:nvSpPr>
        <p:spPr>
          <a:xfrm>
            <a:off x="619968" y="4116004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26" name="Flèche : chevron 25">
            <a:extLst>
              <a:ext uri="{FF2B5EF4-FFF2-40B4-BE49-F238E27FC236}">
                <a16:creationId xmlns:a16="http://schemas.microsoft.com/office/drawing/2014/main" id="{E4BF1D9C-C864-10C5-4559-1673A166BFF1}"/>
              </a:ext>
            </a:extLst>
          </p:cNvPr>
          <p:cNvSpPr/>
          <p:nvPr/>
        </p:nvSpPr>
        <p:spPr>
          <a:xfrm>
            <a:off x="673975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70A058C7-73BF-B863-DBE6-620A019E3A2A}"/>
              </a:ext>
            </a:extLst>
          </p:cNvPr>
          <p:cNvSpPr/>
          <p:nvPr/>
        </p:nvSpPr>
        <p:spPr>
          <a:xfrm>
            <a:off x="2158376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28" name="Flèche : chevron 27">
            <a:extLst>
              <a:ext uri="{FF2B5EF4-FFF2-40B4-BE49-F238E27FC236}">
                <a16:creationId xmlns:a16="http://schemas.microsoft.com/office/drawing/2014/main" id="{E0BCE009-7015-C182-6488-127FF1E56D8C}"/>
              </a:ext>
            </a:extLst>
          </p:cNvPr>
          <p:cNvSpPr/>
          <p:nvPr/>
        </p:nvSpPr>
        <p:spPr>
          <a:xfrm>
            <a:off x="3642777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LEDs</a:t>
            </a:r>
            <a:r>
              <a:rPr lang="fr-FR" sz="10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29" name="Flèche : pentagone 28">
            <a:extLst>
              <a:ext uri="{FF2B5EF4-FFF2-40B4-BE49-F238E27FC236}">
                <a16:creationId xmlns:a16="http://schemas.microsoft.com/office/drawing/2014/main" id="{C80EC6DA-F651-50D7-8613-F60909F0A105}"/>
              </a:ext>
            </a:extLst>
          </p:cNvPr>
          <p:cNvSpPr/>
          <p:nvPr/>
        </p:nvSpPr>
        <p:spPr>
          <a:xfrm>
            <a:off x="619968" y="1648581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30" name="Flèche : chevron 29">
            <a:extLst>
              <a:ext uri="{FF2B5EF4-FFF2-40B4-BE49-F238E27FC236}">
                <a16:creationId xmlns:a16="http://schemas.microsoft.com/office/drawing/2014/main" id="{36EE4D00-8E73-2534-1BAF-A762AC78FC74}"/>
              </a:ext>
            </a:extLst>
          </p:cNvPr>
          <p:cNvSpPr/>
          <p:nvPr/>
        </p:nvSpPr>
        <p:spPr>
          <a:xfrm>
            <a:off x="673975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20B53DAC-B2C8-0B8E-7119-B4053791365F}"/>
              </a:ext>
            </a:extLst>
          </p:cNvPr>
          <p:cNvSpPr/>
          <p:nvPr/>
        </p:nvSpPr>
        <p:spPr>
          <a:xfrm>
            <a:off x="2158376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32" name="Flèche : chevron 31">
            <a:extLst>
              <a:ext uri="{FF2B5EF4-FFF2-40B4-BE49-F238E27FC236}">
                <a16:creationId xmlns:a16="http://schemas.microsoft.com/office/drawing/2014/main" id="{EC4E2A37-5977-B6D4-0680-7A1AB4B1313F}"/>
              </a:ext>
            </a:extLst>
          </p:cNvPr>
          <p:cNvSpPr/>
          <p:nvPr/>
        </p:nvSpPr>
        <p:spPr>
          <a:xfrm>
            <a:off x="3642777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Communication</a:t>
            </a:r>
          </a:p>
        </p:txBody>
      </p:sp>
      <p:sp>
        <p:nvSpPr>
          <p:cNvPr id="33" name="Flèche : pentagone 32">
            <a:extLst>
              <a:ext uri="{FF2B5EF4-FFF2-40B4-BE49-F238E27FC236}">
                <a16:creationId xmlns:a16="http://schemas.microsoft.com/office/drawing/2014/main" id="{7BF90233-8DB0-6191-0195-FFC3976A545F}"/>
              </a:ext>
            </a:extLst>
          </p:cNvPr>
          <p:cNvSpPr/>
          <p:nvPr/>
        </p:nvSpPr>
        <p:spPr>
          <a:xfrm>
            <a:off x="6298131" y="1648581"/>
            <a:ext cx="3127375" cy="369333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Vision Industrielle</a:t>
            </a:r>
          </a:p>
        </p:txBody>
      </p:sp>
      <p:sp>
        <p:nvSpPr>
          <p:cNvPr id="36" name="Flèche : chevron 35">
            <a:extLst>
              <a:ext uri="{FF2B5EF4-FFF2-40B4-BE49-F238E27FC236}">
                <a16:creationId xmlns:a16="http://schemas.microsoft.com/office/drawing/2014/main" id="{3B898FC1-3487-4E3E-51CB-2D29484F32E3}"/>
              </a:ext>
            </a:extLst>
          </p:cNvPr>
          <p:cNvSpPr/>
          <p:nvPr/>
        </p:nvSpPr>
        <p:spPr>
          <a:xfrm>
            <a:off x="6388642" y="314148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Eclairage</a:t>
            </a:r>
          </a:p>
        </p:txBody>
      </p:sp>
      <p:sp>
        <p:nvSpPr>
          <p:cNvPr id="37" name="Flèche : chevron 36">
            <a:extLst>
              <a:ext uri="{FF2B5EF4-FFF2-40B4-BE49-F238E27FC236}">
                <a16:creationId xmlns:a16="http://schemas.microsoft.com/office/drawing/2014/main" id="{E1DC36BE-4A26-BD09-720D-83A9649CD19D}"/>
              </a:ext>
            </a:extLst>
          </p:cNvPr>
          <p:cNvSpPr/>
          <p:nvPr/>
        </p:nvSpPr>
        <p:spPr>
          <a:xfrm>
            <a:off x="7873043" y="314148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bg1"/>
                </a:solidFill>
              </a:rPr>
              <a:t>Objectif optique</a:t>
            </a:r>
          </a:p>
        </p:txBody>
      </p:sp>
      <p:sp>
        <p:nvSpPr>
          <p:cNvPr id="38" name="Flèche : chevron 37">
            <a:extLst>
              <a:ext uri="{FF2B5EF4-FFF2-40B4-BE49-F238E27FC236}">
                <a16:creationId xmlns:a16="http://schemas.microsoft.com/office/drawing/2014/main" id="{70B2F1EE-C638-2CAA-492C-482B88F47A05}"/>
              </a:ext>
            </a:extLst>
          </p:cNvPr>
          <p:cNvSpPr/>
          <p:nvPr/>
        </p:nvSpPr>
        <p:spPr>
          <a:xfrm>
            <a:off x="9357444" y="314096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Caméra</a:t>
            </a:r>
          </a:p>
        </p:txBody>
      </p:sp>
      <p:sp>
        <p:nvSpPr>
          <p:cNvPr id="40" name="Flèche : chevron 39">
            <a:extLst>
              <a:ext uri="{FF2B5EF4-FFF2-40B4-BE49-F238E27FC236}">
                <a16:creationId xmlns:a16="http://schemas.microsoft.com/office/drawing/2014/main" id="{56673C20-6AB0-F5DB-E720-619B741E9196}"/>
              </a:ext>
            </a:extLst>
          </p:cNvPr>
          <p:cNvSpPr/>
          <p:nvPr/>
        </p:nvSpPr>
        <p:spPr>
          <a:xfrm>
            <a:off x="6683467" y="5151896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OpenCV</a:t>
            </a:r>
            <a:endParaRPr lang="fr-FR" sz="1000" dirty="0">
              <a:solidFill>
                <a:schemeClr val="bg1"/>
              </a:solidFill>
            </a:endParaRP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C0ED1714-63DC-E5CB-96B9-7FF375DA68DE}"/>
              </a:ext>
            </a:extLst>
          </p:cNvPr>
          <p:cNvCxnSpPr>
            <a:cxnSpLocks/>
          </p:cNvCxnSpPr>
          <p:nvPr/>
        </p:nvCxnSpPr>
        <p:spPr>
          <a:xfrm>
            <a:off x="619968" y="3963110"/>
            <a:ext cx="4755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 descr="Une image contenant Appareils électroniques, Ingénierie électronique, Composant de circuit, fils électriques&#10;&#10;Description générée automatiquement">
            <a:extLst>
              <a:ext uri="{FF2B5EF4-FFF2-40B4-BE49-F238E27FC236}">
                <a16:creationId xmlns:a16="http://schemas.microsoft.com/office/drawing/2014/main" id="{3F87D314-522A-3871-6AA9-4873476C91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83" y="5106826"/>
            <a:ext cx="2660612" cy="1081121"/>
          </a:xfrm>
          <a:prstGeom prst="rect">
            <a:avLst/>
          </a:prstGeom>
        </p:spPr>
      </p:pic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3578A28B-D4AB-76FB-5C66-32E4E46D7061}"/>
              </a:ext>
            </a:extLst>
          </p:cNvPr>
          <p:cNvCxnSpPr/>
          <p:nvPr/>
        </p:nvCxnSpPr>
        <p:spPr>
          <a:xfrm>
            <a:off x="5932371" y="1591292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 : avec coins rognés en diagonale 43">
            <a:extLst>
              <a:ext uri="{FF2B5EF4-FFF2-40B4-BE49-F238E27FC236}">
                <a16:creationId xmlns:a16="http://schemas.microsoft.com/office/drawing/2014/main" id="{B898495A-6B28-5397-3D17-092DD237A84F}"/>
              </a:ext>
            </a:extLst>
          </p:cNvPr>
          <p:cNvSpPr/>
          <p:nvPr/>
        </p:nvSpPr>
        <p:spPr>
          <a:xfrm rot="16200000">
            <a:off x="-500261" y="3749023"/>
            <a:ext cx="1861021" cy="233096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46" name="Rectangle : avec coins rognés en diagonale 45">
            <a:extLst>
              <a:ext uri="{FF2B5EF4-FFF2-40B4-BE49-F238E27FC236}">
                <a16:creationId xmlns:a16="http://schemas.microsoft.com/office/drawing/2014/main" id="{E2ECE3C6-8E6E-F231-F1A6-54E7CA1240A9}"/>
              </a:ext>
            </a:extLst>
          </p:cNvPr>
          <p:cNvSpPr/>
          <p:nvPr/>
        </p:nvSpPr>
        <p:spPr>
          <a:xfrm rot="16200000">
            <a:off x="4778191" y="3827848"/>
            <a:ext cx="1861021" cy="270524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4 séances</a:t>
            </a:r>
          </a:p>
        </p:txBody>
      </p:sp>
      <p:sp>
        <p:nvSpPr>
          <p:cNvPr id="47" name="Rectangle : avec coins rognés en diagonale 46">
            <a:extLst>
              <a:ext uri="{FF2B5EF4-FFF2-40B4-BE49-F238E27FC236}">
                <a16:creationId xmlns:a16="http://schemas.microsoft.com/office/drawing/2014/main" id="{3AB0C35E-B8D4-825E-2B24-4EFEF242EE75}"/>
              </a:ext>
            </a:extLst>
          </p:cNvPr>
          <p:cNvSpPr/>
          <p:nvPr/>
        </p:nvSpPr>
        <p:spPr>
          <a:xfrm rot="16200000">
            <a:off x="5223859" y="3827848"/>
            <a:ext cx="1861022" cy="270524"/>
          </a:xfrm>
          <a:prstGeom prst="snip2Diag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4 séances</a:t>
            </a:r>
          </a:p>
        </p:txBody>
      </p:sp>
      <p:sp>
        <p:nvSpPr>
          <p:cNvPr id="51" name="Flèche : chevron 50">
            <a:extLst>
              <a:ext uri="{FF2B5EF4-FFF2-40B4-BE49-F238E27FC236}">
                <a16:creationId xmlns:a16="http://schemas.microsoft.com/office/drawing/2014/main" id="{B222FE58-7911-5D89-0E5E-4180F26F2518}"/>
              </a:ext>
            </a:extLst>
          </p:cNvPr>
          <p:cNvSpPr/>
          <p:nvPr/>
        </p:nvSpPr>
        <p:spPr>
          <a:xfrm>
            <a:off x="8180878" y="5149752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Python</a:t>
            </a:r>
          </a:p>
        </p:txBody>
      </p:sp>
      <p:pic>
        <p:nvPicPr>
          <p:cNvPr id="53" name="Image 52" descr="Une image contenant texte,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302ED2D5-4CBB-DBE3-7AB7-6CD89F559C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65" y="1513724"/>
            <a:ext cx="1964094" cy="14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41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D214C-F0B8-FF5A-8A45-4FD9C40F4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2EF3D2-4AC0-209F-D38A-5041EE512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Déroulement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164414-F93C-7AFE-5CC1-38CFA072A989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ABF57F1-C77C-8AF9-53A1-B19778C33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244A1CD-5A74-20F8-3776-52A08578D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E729CD-DEF7-BECC-CE35-6ACAC61C9B2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0778E2AB-837D-4DD9-AB83-D56BA4DEA0BC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83722AD-A9BD-EE27-19DC-0BB1F9C27D5A}"/>
              </a:ext>
            </a:extLst>
          </p:cNvPr>
          <p:cNvSpPr txBox="1"/>
          <p:nvPr/>
        </p:nvSpPr>
        <p:spPr>
          <a:xfrm>
            <a:off x="914447" y="2141580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: Pilotage servomoteur avec Arduino (Nucléo) / Récupération donnée photodiode /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LED de puissance / Acquisition de données sous Python et affichage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CD42EDAA-51F3-207C-791E-E78453D52740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B6C0A50D-4A05-83FD-D340-F3F6CDDFF444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E5691008-9009-86B4-F4EA-895A532CDB40}"/>
              </a:ext>
            </a:extLst>
          </p:cNvPr>
          <p:cNvSpPr/>
          <p:nvPr/>
        </p:nvSpPr>
        <p:spPr>
          <a:xfrm>
            <a:off x="7827565" y="176235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LEDs</a:t>
            </a:r>
            <a:r>
              <a:rPr lang="fr-FR" sz="1200" dirty="0">
                <a:solidFill>
                  <a:schemeClr val="bg1"/>
                </a:solidFill>
              </a:rPr>
              <a:t> Puissance</a:t>
            </a:r>
          </a:p>
        </p:txBody>
      </p:sp>
      <p:pic>
        <p:nvPicPr>
          <p:cNvPr id="17" name="Image 16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FD63C2DD-84BC-1998-95AB-5538F5749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29" y="4514249"/>
            <a:ext cx="3406410" cy="1970970"/>
          </a:xfrm>
          <a:prstGeom prst="rect">
            <a:avLst/>
          </a:prstGeom>
        </p:spPr>
      </p:pic>
      <p:pic>
        <p:nvPicPr>
          <p:cNvPr id="18" name="Image 17" descr="Une image contenant Appareils électroniques, Ingénierie électronique, Composant de circuit, Composant électronique&#10;&#10;Description générée automatiquement">
            <a:extLst>
              <a:ext uri="{FF2B5EF4-FFF2-40B4-BE49-F238E27FC236}">
                <a16:creationId xmlns:a16="http://schemas.microsoft.com/office/drawing/2014/main" id="{B47E7B99-3D5C-BBDF-51B0-97482E507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75" y="2932807"/>
            <a:ext cx="6074928" cy="3709712"/>
          </a:xfrm>
          <a:prstGeom prst="rect">
            <a:avLst/>
          </a:prstGeom>
        </p:spPr>
      </p:pic>
      <p:pic>
        <p:nvPicPr>
          <p:cNvPr id="19" name="Image 18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768BC35D-68ED-C867-1E7F-D72C59E45B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402" y="2499530"/>
            <a:ext cx="2514370" cy="16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9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03B5-7C45-565A-684A-EFBA13A6D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343DA-934D-7261-6EBB-68B93FC39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Déroulement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33D1D4-956D-20DD-41FE-3EEC7CB032F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2039370A-C9D7-7696-A85D-E32330DCC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5537FBC-886D-1650-BFFA-278C52CD4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815B63-0167-E51D-DD73-B91B8F9FAB21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Flèche : pentagone 7">
            <a:extLst>
              <a:ext uri="{FF2B5EF4-FFF2-40B4-BE49-F238E27FC236}">
                <a16:creationId xmlns:a16="http://schemas.microsoft.com/office/drawing/2014/main" id="{2F89B086-B6FC-1643-8054-58B3C5AD6B24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3DCE111-4A54-8D3C-69CF-86139A40AE15}"/>
              </a:ext>
            </a:extLst>
          </p:cNvPr>
          <p:cNvSpPr txBox="1"/>
          <p:nvPr/>
        </p:nvSpPr>
        <p:spPr>
          <a:xfrm>
            <a:off x="914447" y="2141580"/>
            <a:ext cx="9897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Pilotage moteur avec Arduino (Nucléo) / Suivi de ligne / Détection d’obstacle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AFDEAE6F-0105-F1D6-F370-068662587099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4B0B60A0-F0FD-6175-6629-BD1BC6BB2733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Robotique</a:t>
            </a:r>
          </a:p>
        </p:txBody>
      </p:sp>
      <p:pic>
        <p:nvPicPr>
          <p:cNvPr id="13" name="Image 12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A5A598BE-7733-BFD8-EF11-B858732A2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3" y="3151256"/>
            <a:ext cx="3413763" cy="2710529"/>
          </a:xfrm>
          <a:prstGeom prst="rect">
            <a:avLst/>
          </a:prstGeom>
        </p:spPr>
      </p:pic>
      <p:pic>
        <p:nvPicPr>
          <p:cNvPr id="20" name="Image 19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A27123CA-8E33-4387-7846-A80594691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402" y="2499530"/>
            <a:ext cx="2514370" cy="1680127"/>
          </a:xfrm>
          <a:prstGeom prst="rect">
            <a:avLst/>
          </a:prstGeom>
        </p:spPr>
      </p:pic>
      <p:pic>
        <p:nvPicPr>
          <p:cNvPr id="21" name="Image 20" descr="Une image contenant diagramme, Dessin technique, Plan, schématique&#10;&#10;Description générée automatiquement">
            <a:extLst>
              <a:ext uri="{FF2B5EF4-FFF2-40B4-BE49-F238E27FC236}">
                <a16:creationId xmlns:a16="http://schemas.microsoft.com/office/drawing/2014/main" id="{BFE13272-7A2E-A3B5-EAE3-33D84CFFA1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4" y="4254640"/>
            <a:ext cx="3164312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0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3447-D436-5268-F142-2B07D2FD1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5FE5D7-D10F-887B-2177-F392F534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Déroulement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A1A349-314A-8E02-3EDA-57A68A9CFB8B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A2E0CA8-271A-E781-ECF5-6AFEFE8D0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D5FEAFC-085C-724B-20A4-A3C5B6516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421AA6-A66B-5B59-59C2-D320F02512BB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3805EF82-2AA4-B90B-80CD-EAEE6CDC14F7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Caméra / Objectif</a:t>
            </a:r>
            <a:br>
              <a:rPr lang="fr-FR" sz="1200" dirty="0">
                <a:solidFill>
                  <a:schemeClr val="bg1"/>
                </a:solidFill>
              </a:rPr>
            </a:br>
            <a:r>
              <a:rPr lang="fr-FR" sz="1200" dirty="0">
                <a:solidFill>
                  <a:schemeClr val="bg1"/>
                </a:solidFill>
              </a:rPr>
              <a:t>Eclairage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0DC3BCFC-A86D-8625-9BCF-BCF1D53F4A6E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Traitement Images</a:t>
            </a:r>
            <a:br>
              <a:rPr lang="fr-FR" sz="1200" dirty="0">
                <a:solidFill>
                  <a:schemeClr val="bg1"/>
                </a:solidFill>
              </a:rPr>
            </a:br>
            <a:r>
              <a:rPr lang="fr-FR" sz="1200" dirty="0" err="1">
                <a:solidFill>
                  <a:schemeClr val="bg1"/>
                </a:solidFill>
              </a:rPr>
              <a:t>OpenCV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04D14DA7-F773-9DD7-0E0F-6D8ACCFF7B43}"/>
              </a:ext>
            </a:extLst>
          </p:cNvPr>
          <p:cNvSpPr/>
          <p:nvPr/>
        </p:nvSpPr>
        <p:spPr>
          <a:xfrm>
            <a:off x="7827565" y="176235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Détection d’objets</a:t>
            </a:r>
          </a:p>
        </p:txBody>
      </p:sp>
      <p:pic>
        <p:nvPicPr>
          <p:cNvPr id="17" name="Image 16" descr="Une image contenant texte, roue, capture d’écran, Pièce auto&#10;&#10;Description générée automatiquement">
            <a:extLst>
              <a:ext uri="{FF2B5EF4-FFF2-40B4-BE49-F238E27FC236}">
                <a16:creationId xmlns:a16="http://schemas.microsoft.com/office/drawing/2014/main" id="{14C5DA32-276C-EF58-5FCE-996CDAA70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86" y="3144411"/>
            <a:ext cx="3970419" cy="2841142"/>
          </a:xfrm>
          <a:prstGeom prst="rect">
            <a:avLst/>
          </a:prstGeom>
        </p:spPr>
      </p:pic>
      <p:pic>
        <p:nvPicPr>
          <p:cNvPr id="18" name="Image 17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84305707-082E-4CCD-9AB3-715B0A543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866" y="4805129"/>
            <a:ext cx="2667503" cy="177833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537680D-45AC-CAB6-A2CE-D63F5117A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315" y="4564982"/>
            <a:ext cx="2067546" cy="1778335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80D3631E-15C2-5F2C-68D6-32AC19A3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787" y="3215912"/>
            <a:ext cx="748742" cy="9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087DC8D-4B0A-2244-17CB-62B1CDA2C2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095" y="4984134"/>
            <a:ext cx="1361011" cy="170987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7D7265A-33DA-C3A3-62ED-A6A779B1A6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1068" y="3032639"/>
            <a:ext cx="1437038" cy="1778335"/>
          </a:xfrm>
          <a:prstGeom prst="rect">
            <a:avLst/>
          </a:prstGeom>
        </p:spPr>
      </p:pic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0A11FCB6-CAC8-D788-FD8D-8410BB8B2331}"/>
              </a:ext>
            </a:extLst>
          </p:cNvPr>
          <p:cNvSpPr/>
          <p:nvPr/>
        </p:nvSpPr>
        <p:spPr>
          <a:xfrm>
            <a:off x="681196" y="1768883"/>
            <a:ext cx="3127375" cy="369333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Vision Industrielle</a:t>
            </a:r>
          </a:p>
        </p:txBody>
      </p:sp>
      <p:pic>
        <p:nvPicPr>
          <p:cNvPr id="26" name="Image 25" descr="Une image contenant texte,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A04AE091-E300-6F33-F582-25B189808D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230" y="2754580"/>
            <a:ext cx="2536776" cy="186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78719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25985</TotalTime>
  <Words>676</Words>
  <Application>Microsoft Office PowerPoint</Application>
  <PresentationFormat>Grand écran</PresentationFormat>
  <Paragraphs>135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Arial</vt:lpstr>
      <vt:lpstr>Bahnschrift SemiBold</vt:lpstr>
      <vt:lpstr>Century Gothic</vt:lpstr>
      <vt:lpstr>FreeSans</vt:lpstr>
      <vt:lpstr>Liberation Sans</vt:lpstr>
      <vt:lpstr>Montserrat</vt:lpstr>
      <vt:lpstr>DRAFT PRES CA_IO_13-06-12</vt:lpstr>
      <vt:lpstr>1_DRAFT PRES CA_IO_13-06-12</vt:lpstr>
      <vt:lpstr>Interfaçage Numérique</vt:lpstr>
      <vt:lpstr>Interfaçage Numérique</vt:lpstr>
      <vt:lpstr>Interfaçage Numérique</vt:lpstr>
      <vt:lpstr>Interfaçage Numérique</vt:lpstr>
      <vt:lpstr>Déroulement</vt:lpstr>
      <vt:lpstr>Déroulement</vt:lpstr>
      <vt:lpstr>Déroulement</vt:lpstr>
      <vt:lpstr>Déroulement</vt:lpstr>
      <vt:lpstr>Déroulement</vt:lpstr>
      <vt:lpstr>Modalités</vt:lpstr>
      <vt:lpstr>Modalités</vt:lpstr>
      <vt:lpstr>DISC</vt:lpstr>
      <vt:lpstr>Compétence C4</vt:lpstr>
      <vt:lpstr>Compétence C7</vt:lpstr>
    </vt:vector>
  </TitlesOfParts>
  <Company>Institut d'Optique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Interfaçage Numérique / Intro</dc:title>
  <dc:creator/>
  <cp:lastModifiedBy>Julien VILLEMEJANE</cp:lastModifiedBy>
  <cp:revision>1432</cp:revision>
  <cp:lastPrinted>2021-12-20T13:30:17Z</cp:lastPrinted>
  <dcterms:created xsi:type="dcterms:W3CDTF">2012-05-10T13:56:34Z</dcterms:created>
  <dcterms:modified xsi:type="dcterms:W3CDTF">2025-11-13T14:00:53Z</dcterms:modified>
</cp:coreProperties>
</file>